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58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13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EB2209F0-64CC-49DC-B777-0941ABBB3B8D}">
          <p14:sldIdLst>
            <p14:sldId id="256"/>
            <p14:sldId id="257"/>
            <p14:sldId id="263"/>
            <p14:sldId id="258"/>
          </p14:sldIdLst>
        </p14:section>
        <p14:section name="Başlıksız Bölüm" id="{F16FE2B7-C176-4843-A5CC-1D3E5CBCFBB7}">
          <p14:sldIdLst>
            <p14:sldId id="314"/>
            <p14:sldId id="315"/>
            <p14:sldId id="316"/>
            <p14:sldId id="317"/>
            <p14:sldId id="319"/>
            <p14:sldId id="320"/>
            <p14:sldId id="321"/>
            <p14:sldId id="323"/>
            <p14:sldId id="324"/>
            <p14:sldId id="325"/>
            <p14:sldId id="326"/>
            <p14:sldId id="327"/>
            <p14:sldId id="328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/>
    <p:restoredTop sz="97000"/>
  </p:normalViewPr>
  <p:slideViewPr>
    <p:cSldViewPr snapToGrid="0" snapToObjects="1">
      <p:cViewPr varScale="1">
        <p:scale>
          <a:sx n="148" d="100"/>
          <a:sy n="148" d="100"/>
        </p:scale>
        <p:origin x="232" y="4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825A-67D6-F243-A72D-D0B4C380E905}" type="datetimeFigureOut">
              <a:rPr lang="en-TR" smtClean="0"/>
              <a:t>7.09.2021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9699-A387-3E4B-8BE7-9E540B32FBCD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5610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699-A387-3E4B-8BE7-9E540B32FBCD}" type="slidenum">
              <a:rPr lang="en-TR" smtClean="0"/>
              <a:t>2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6909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699-A387-3E4B-8BE7-9E540B32FBCD}" type="slidenum">
              <a:rPr lang="en-TR" smtClean="0"/>
              <a:t>8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3483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699-A387-3E4B-8BE7-9E540B32FBCD}" type="slidenum">
              <a:rPr lang="en-TR" smtClean="0"/>
              <a:t>13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6640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7.09.2021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480225" y="2615689"/>
            <a:ext cx="923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CİNSEL YOLLA BULAŞAN HASTALIKLAR (CYBH)</a:t>
            </a:r>
            <a:endParaRPr lang="x-none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184389" y="2182414"/>
            <a:ext cx="7624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Cinsel Yolla Bulaşan Hastalıklar Açısından Riskli Davranışlar ve Durumlar;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Riskli davranışlar; bazı hastalıklarla ve sağlıkla ilgili bazı sorunlarla karşılaşma ve bunlardan etkilenme olasılığını artıran davranışlar olarak tanımlanabilir.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Riskli davranışta bulunan kişilerin </a:t>
            </a:r>
            <a:r>
              <a:rPr lang="tr-TR" sz="2400" dirty="0" err="1">
                <a:solidFill>
                  <a:schemeClr val="bg1"/>
                </a:solidFill>
              </a:rPr>
              <a:t>CYBH’ye</a:t>
            </a:r>
            <a:r>
              <a:rPr lang="tr-TR" sz="2400" dirty="0">
                <a:solidFill>
                  <a:schemeClr val="bg1"/>
                </a:solidFill>
              </a:rPr>
              <a:t> yakalanma olasılıkları yüksektir.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BFA66-0BAF-3442-84A4-9EE77A2CB9CF}"/>
              </a:ext>
            </a:extLst>
          </p:cNvPr>
          <p:cNvSpPr txBox="1"/>
          <p:nvPr/>
        </p:nvSpPr>
        <p:spPr>
          <a:xfrm>
            <a:off x="543794" y="2182414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CC1B0-30FD-6B4C-ACA0-0C290469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80294"/>
            <a:ext cx="3826851" cy="16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007618" y="1696277"/>
            <a:ext cx="7965845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r-TR" sz="2400" b="1" dirty="0">
                <a:solidFill>
                  <a:schemeClr val="bg1"/>
                </a:solidFill>
              </a:rPr>
              <a:t>Cinsel Yolla Bulaşan Hastalıkların Belirtileri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Çoğunlukla (%70’i) belirtisizdir.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Bu nedenle toplumda belirlenmeleri kolay değildir.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Belirtisiz kişiler hastalığı kolaylıkla başkalarına bulaştırabilirler.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 nedenle erken tanı ve u</a:t>
            </a:r>
            <a:r>
              <a:rPr lang="tr-TR" sz="2400" dirty="0">
                <a:solidFill>
                  <a:schemeClr val="bg1"/>
                </a:solidFill>
              </a:rPr>
              <a:t>ygun tedavi hastalığın yayılımı için çok önemlidir. Belirtilerin ortaya çıkma zamanı hastalıktan hastalığa değişmektedir.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400" i="1" u="sng" dirty="0">
                <a:solidFill>
                  <a:schemeClr val="bg1"/>
                </a:solidFill>
              </a:rPr>
              <a:t>Gonore (bel soğukluğu) için belirtilerin görülmesi 1-14 gün sürerken, HIV/AIDS için yıllar sonra belirti görülebilmektedir. Bu nedenle belirtisiz dönemde olan kişiler de hastalığı yaymaya devam etmektedirler.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A640A-66B4-C04E-BAD5-97249369D0F6}"/>
              </a:ext>
            </a:extLst>
          </p:cNvPr>
          <p:cNvSpPr txBox="1"/>
          <p:nvPr/>
        </p:nvSpPr>
        <p:spPr>
          <a:xfrm>
            <a:off x="543794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20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007618" y="1737638"/>
            <a:ext cx="79658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Cinsel Yolla Bulaşan Hastalıkların Belirtileri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Çoğunlukla (%70’i) belirtisizdir.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Bu nedenle toplumda belirlenmeleri kolay değildir.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Belirtisiz kişiler hastalığı kolaylıkla başkalarına bulaştırabilirler.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 nedenle erken tanı ve u</a:t>
            </a:r>
            <a:r>
              <a:rPr lang="tr-TR" sz="2400" dirty="0">
                <a:solidFill>
                  <a:schemeClr val="bg1"/>
                </a:solidFill>
              </a:rPr>
              <a:t>ygun tedavi hastalığın yayılımı için çok önemlidir. Belirtilerin ortaya çıkma zamanı hastalıktan hastalığa değişmektedir.</a:t>
            </a:r>
          </a:p>
          <a:p>
            <a:r>
              <a:rPr lang="tr-TR" sz="2400" dirty="0"/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20" y="2311880"/>
            <a:ext cx="8362779" cy="3467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CAD6B-8C3E-DE41-99DB-E2868FC1BA3B}"/>
              </a:ext>
            </a:extLst>
          </p:cNvPr>
          <p:cNvSpPr txBox="1"/>
          <p:nvPr/>
        </p:nvSpPr>
        <p:spPr>
          <a:xfrm>
            <a:off x="543794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997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180874" y="2318386"/>
            <a:ext cx="6782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Cinsel Yolla Bulaşan Hastalıkların Belirtileri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>
                <a:solidFill>
                  <a:schemeClr val="bg1"/>
                </a:solidFill>
              </a:rPr>
              <a:t>En sık görülen belirtiler;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Vajinal akıntı,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bg1"/>
                </a:solidFill>
              </a:rPr>
              <a:t>Üretral</a:t>
            </a:r>
            <a:r>
              <a:rPr lang="tr-TR" sz="2400" dirty="0">
                <a:solidFill>
                  <a:schemeClr val="bg1"/>
                </a:solidFill>
              </a:rPr>
              <a:t> akıntı,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İdrar yaparken yanma/ağrı,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bg1"/>
                </a:solidFill>
              </a:rPr>
              <a:t>Genital</a:t>
            </a:r>
            <a:r>
              <a:rPr lang="tr-TR" sz="2400" dirty="0">
                <a:solidFill>
                  <a:schemeClr val="bg1"/>
                </a:solidFill>
              </a:rPr>
              <a:t> bölgede yara ve karın ağrısıdır.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13E4F-FA59-8D4F-9985-47483A3949D4}"/>
              </a:ext>
            </a:extLst>
          </p:cNvPr>
          <p:cNvSpPr txBox="1"/>
          <p:nvPr/>
        </p:nvSpPr>
        <p:spPr>
          <a:xfrm>
            <a:off x="543794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923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007618" y="1846748"/>
            <a:ext cx="79658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Cinsel Yolla Bulaşan Hastalıklardan Korunma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Tek eşlilik,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Riskli ve korunmasız cinsel temastan kaçınılması,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Riskli cinsel ilişki sırasında kondom kullanılması,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Riskli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ili</a:t>
            </a:r>
            <a:r>
              <a:rPr lang="tr-TR" sz="2000" dirty="0">
                <a:solidFill>
                  <a:schemeClr val="bg1"/>
                </a:solidFill>
              </a:rPr>
              <a:t>ş</a:t>
            </a:r>
            <a:r>
              <a:rPr lang="en-US" sz="2000" dirty="0" err="1">
                <a:solidFill>
                  <a:schemeClr val="bg1"/>
                </a:solidFill>
              </a:rPr>
              <a:t>kiden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sonra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gerekli</a:t>
            </a:r>
            <a:r>
              <a:rPr lang="en-US" sz="2000" dirty="0">
                <a:solidFill>
                  <a:schemeClr val="bg1"/>
                </a:solidFill>
              </a:rPr>
              <a:t> tanı </a:t>
            </a:r>
            <a:r>
              <a:rPr lang="en-US" sz="2000" dirty="0" err="1">
                <a:solidFill>
                  <a:schemeClr val="bg1"/>
                </a:solidFill>
              </a:rPr>
              <a:t>testlerinin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yaptırılmas</a:t>
            </a:r>
            <a:r>
              <a:rPr lang="tr-TR" sz="2000" dirty="0">
                <a:solidFill>
                  <a:schemeClr val="bg1"/>
                </a:solidFill>
              </a:rPr>
              <a:t>ı,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Cinsel yolla bulaşan hastalıkların erken tanı ve tedavisi,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Bazı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CYBH’lara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yönelik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aşılamanın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yapılması</a:t>
            </a:r>
            <a:r>
              <a:rPr lang="en-US" sz="2000" dirty="0">
                <a:solidFill>
                  <a:schemeClr val="bg1"/>
                </a:solidFill>
              </a:rPr>
              <a:t> (HPV </a:t>
            </a:r>
            <a:r>
              <a:rPr lang="en-US" sz="2000" dirty="0" err="1">
                <a:solidFill>
                  <a:schemeClr val="bg1"/>
                </a:solidFill>
              </a:rPr>
              <a:t>aşısı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hepatit</a:t>
            </a:r>
            <a:r>
              <a:rPr lang="en-US" sz="2000" dirty="0">
                <a:solidFill>
                  <a:schemeClr val="bg1"/>
                </a:solidFill>
              </a:rPr>
              <a:t> B </a:t>
            </a:r>
            <a:r>
              <a:rPr lang="en-US" sz="2000" dirty="0" err="1">
                <a:solidFill>
                  <a:schemeClr val="bg1"/>
                </a:solidFill>
              </a:rPr>
              <a:t>aşısı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r>
              <a:rPr lang="tr-TR" sz="2000" dirty="0">
                <a:solidFill>
                  <a:schemeClr val="bg1"/>
                </a:solidFill>
              </a:rPr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Tüm gebelerin bu hastalıklar açısından taranması; doğum öncesi, sırası ve sonrasında anne ve bebek için gerekli koruyucu tedavilerin uygulanması,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C335D-B3B6-8F48-A72E-1C3038148D15}"/>
              </a:ext>
            </a:extLst>
          </p:cNvPr>
          <p:cNvSpPr txBox="1"/>
          <p:nvPr/>
        </p:nvSpPr>
        <p:spPr>
          <a:xfrm>
            <a:off x="543794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263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007618" y="2116256"/>
            <a:ext cx="79658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Cinsel Yolla Bulaşan Hastalıklardan Korunma</a:t>
            </a:r>
          </a:p>
          <a:p>
            <a:endParaRPr lang="tr-TR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Başkalarının kullandığı enjektör ve iğnelerin kullanılmaması,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Dövme, </a:t>
            </a:r>
            <a:r>
              <a:rPr lang="tr-TR" sz="2000" dirty="0" err="1">
                <a:solidFill>
                  <a:schemeClr val="bg1"/>
                </a:solidFill>
              </a:rPr>
              <a:t>piercing</a:t>
            </a:r>
            <a:r>
              <a:rPr lang="tr-TR" sz="2000" dirty="0">
                <a:solidFill>
                  <a:schemeClr val="bg1"/>
                </a:solidFill>
              </a:rPr>
              <a:t>, epilasyon, manikür, pedikür, kulak deldirme gibi işlemlerde steril aletlerin kullanılmasına dikkat edilmesi,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Sağlık Bakanlığı tarafından onaylanmış tıbbi hizmet ya da diş sağlığı hizmeti veren kuruluşlardan hizmet alınması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Belirtisi olmayan kişilerin de hastalık etkenini taşıyabileceği ve bulaştırabileceği unutulmamalıdır.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bg1"/>
                </a:solidFill>
              </a:rPr>
              <a:t>CYBH’lerden</a:t>
            </a:r>
            <a:r>
              <a:rPr lang="tr-TR" sz="2000" dirty="0">
                <a:solidFill>
                  <a:schemeClr val="bg1"/>
                </a:solidFill>
              </a:rPr>
              <a:t> korunma önlemleri tedaviden çok daha etkin ve ucuzdur.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15E73-AD2F-784F-A2BB-F56300267B2D}"/>
              </a:ext>
            </a:extLst>
          </p:cNvPr>
          <p:cNvSpPr txBox="1"/>
          <p:nvPr/>
        </p:nvSpPr>
        <p:spPr>
          <a:xfrm>
            <a:off x="543794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983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011F7D-5765-D245-A0AD-E5020FFB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7363476" y="1991126"/>
            <a:ext cx="4183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En kısa zamanda doktora başvurulmalıdır.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Hastalıkların tanısı özel laboratuvar testleri ile konulmaktadır.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Tedavide tanı konulan hastalığa özgü ilaçlar (antibiyotikler vb.) kullanılmaktadır.</a:t>
            </a:r>
          </a:p>
          <a:p>
            <a:pPr lvl="0"/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CDAC5-86A6-2A4E-BB66-BE97064446EC}"/>
              </a:ext>
            </a:extLst>
          </p:cNvPr>
          <p:cNvSpPr txBox="1"/>
          <p:nvPr/>
        </p:nvSpPr>
        <p:spPr>
          <a:xfrm>
            <a:off x="543794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41D80D-B14B-AB40-80F9-A0CB9EDB94F7}"/>
              </a:ext>
            </a:extLst>
          </p:cNvPr>
          <p:cNvSpPr/>
          <p:nvPr/>
        </p:nvSpPr>
        <p:spPr>
          <a:xfrm>
            <a:off x="4077903" y="2802923"/>
            <a:ext cx="2640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Cinsel Yolla Bulaşan Hastalık Belirtileri Varlığında Neler Yapılmalıdır?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1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011F7D-5765-D245-A0AD-E5020FFB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7273806" y="1971876"/>
            <a:ext cx="4183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Hastalığın tespiti durumunda cinsel eşin de tanı ve tedavisi önemlidir. Doktorun önerdiği tedavinin gerekleri tam olarak yerine getirilmelidir.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Tedavi tamamlanmadan korunmasız cinsel ilişkide bulunulmamalı ya da cinsel ilişkiden kaçınılmalıdır.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CDAC5-86A6-2A4E-BB66-BE97064446EC}"/>
              </a:ext>
            </a:extLst>
          </p:cNvPr>
          <p:cNvSpPr txBox="1"/>
          <p:nvPr/>
        </p:nvSpPr>
        <p:spPr>
          <a:xfrm>
            <a:off x="543794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41D80D-B14B-AB40-80F9-A0CB9EDB94F7}"/>
              </a:ext>
            </a:extLst>
          </p:cNvPr>
          <p:cNvSpPr/>
          <p:nvPr/>
        </p:nvSpPr>
        <p:spPr>
          <a:xfrm>
            <a:off x="4077903" y="2987588"/>
            <a:ext cx="2640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Cinsel Yolla Bulaşan Hastalık Belirtileri Varlığında Neler Yapılmalıdır?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5120640" y="3275646"/>
            <a:ext cx="399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3600" b="1" i="1" dirty="0">
                <a:solidFill>
                  <a:schemeClr val="bg1"/>
                </a:solidFill>
              </a:rPr>
              <a:t>Teşekkürler…</a:t>
            </a:r>
            <a:endParaRPr lang="tr-TR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Katılımcıların cinsel yolla bulaşan hastalıklar (CYBH) hakkında bilgi kazanması.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614440" y="1751324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Amaç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85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129615" y="1831683"/>
            <a:ext cx="110559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2400" dirty="0"/>
              <a:t>Bu oturumun sonunda katılımcılar;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Cinsel yolla bulaşan hastalıkları tanımlayabilmeli,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Cinsel yolla bulaşan hastalıkların bulaş yollarını sayabilmeli,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Cinsel yolla bulaşan hastalıklar için riskli durumları ve riskli davranışları açıklayabilmeli,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Cinsel yolla bulaşan hastalıkların belirtilerini sayabilmeli,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Cinsel yolla bulaşan hastalıklardan korunma yöntemlerini açıklayabilmeli,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Cinsel yolla bulaşan hastalık belirtileri varlığında neler yapılması gerektiğini açıklayabilmeli.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129615" y="1205762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Kazanımlar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9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97A077-1334-4542-B85D-917D79BFF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833161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7770519" y="2667937"/>
            <a:ext cx="2561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800" dirty="0" err="1">
                <a:solidFill>
                  <a:schemeClr val="bg1"/>
                </a:solidFill>
              </a:rPr>
              <a:t>CYBH’lerin</a:t>
            </a:r>
            <a:r>
              <a:rPr lang="tr-TR" sz="2800" dirty="0">
                <a:solidFill>
                  <a:schemeClr val="bg1"/>
                </a:solidFill>
              </a:rPr>
              <a:t> toplumdaki yaygınlığı ve önemi nedir?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2CE-3F8F-AD4C-AF0D-837B7941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569" y="1492370"/>
            <a:ext cx="3046683" cy="42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5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007619" y="1934297"/>
            <a:ext cx="803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DSÖ’ne göre, her gün 1 milyondan fazla kişi cinsel yolla bulaşan    hastalık etkenlerinden birisi ile </a:t>
            </a:r>
            <a:r>
              <a:rPr lang="tr-TR" sz="2000" dirty="0" err="1">
                <a:solidFill>
                  <a:schemeClr val="bg1"/>
                </a:solidFill>
              </a:rPr>
              <a:t>enfekte</a:t>
            </a:r>
            <a:r>
              <a:rPr lang="tr-TR" sz="2000" dirty="0">
                <a:solidFill>
                  <a:schemeClr val="bg1"/>
                </a:solidFill>
              </a:rPr>
              <a:t> olmaktadır. 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bg1"/>
                </a:solidFill>
              </a:rPr>
              <a:t>CYBH’lerin</a:t>
            </a:r>
            <a:r>
              <a:rPr lang="tr-TR" sz="2000" dirty="0">
                <a:solidFill>
                  <a:schemeClr val="bg1"/>
                </a:solidFill>
              </a:rPr>
              <a:t> çoğunlukla belirti göstermemesi (%70’i belirtisizdir ve belirtisiz kişiler hastalığın yayılmasına neden olur), başka kişilere bulaşabilmesi ve ciddi sağlık sonuçlarına neden olması (</a:t>
            </a:r>
            <a:r>
              <a:rPr lang="tr-TR" sz="2000" dirty="0" err="1">
                <a:solidFill>
                  <a:schemeClr val="bg1"/>
                </a:solidFill>
              </a:rPr>
              <a:t>pelvik</a:t>
            </a:r>
            <a:r>
              <a:rPr lang="tr-TR" sz="2000" dirty="0">
                <a:solidFill>
                  <a:schemeClr val="bg1"/>
                </a:solidFill>
              </a:rPr>
              <a:t> enfeksiyon, düşükler, </a:t>
            </a:r>
            <a:r>
              <a:rPr lang="tr-TR" sz="2000" dirty="0" err="1">
                <a:solidFill>
                  <a:schemeClr val="bg1"/>
                </a:solidFill>
              </a:rPr>
              <a:t>infertilite</a:t>
            </a:r>
            <a:r>
              <a:rPr lang="tr-TR" sz="2000" dirty="0">
                <a:solidFill>
                  <a:schemeClr val="bg1"/>
                </a:solidFill>
              </a:rPr>
              <a:t>, ölü doğum, dış gebelik, bazı kanserler, ölüm ve bebeklerde/</a:t>
            </a:r>
            <a:r>
              <a:rPr lang="tr-TR" sz="2000" dirty="0" err="1">
                <a:solidFill>
                  <a:schemeClr val="bg1"/>
                </a:solidFill>
              </a:rPr>
              <a:t>yenidoğanda</a:t>
            </a:r>
            <a:r>
              <a:rPr lang="tr-TR" sz="2000" dirty="0">
                <a:solidFill>
                  <a:schemeClr val="bg1"/>
                </a:solidFill>
              </a:rPr>
              <a:t> ciddi sağlık sorunları) nedeniyle toplum sağlığı açısından önemlidir. 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Bu hastalıklar kadınları erkeklere göre daha fazla etkilemektedir (kadınlarda </a:t>
            </a:r>
            <a:r>
              <a:rPr lang="tr-TR" sz="2000" dirty="0" err="1">
                <a:solidFill>
                  <a:schemeClr val="bg1"/>
                </a:solidFill>
              </a:rPr>
              <a:t>mukozal</a:t>
            </a:r>
            <a:r>
              <a:rPr lang="tr-TR" sz="2000" dirty="0">
                <a:solidFill>
                  <a:schemeClr val="bg1"/>
                </a:solidFill>
              </a:rPr>
              <a:t> yüzeyin büyüklüğü nedeniyle).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CBE9F-3F2A-5A41-986E-B58FFE607256}"/>
              </a:ext>
            </a:extLst>
          </p:cNvPr>
          <p:cNvSpPr txBox="1"/>
          <p:nvPr/>
        </p:nvSpPr>
        <p:spPr>
          <a:xfrm>
            <a:off x="833161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415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F1B3D-4568-194B-A3B2-45E24CDB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7023195" y="1625876"/>
            <a:ext cx="4805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Tanım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CYBH’ler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başlıca bulaşma yolunun cinsel ilişki ve etkenin mikrobik (bakteri, virüs, parazit) olduğu bir grup bulaşıcı hastalıktır.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Bu hastalıklar arasında en yaygın olarak bilinenleri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gonore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(bel soğukluğu),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sifiliz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(frengi),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klamidya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ve HIV (İnsan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immün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-yetmezlik virüsü enfeksiyonu) olmasına karşın cinsel yolla bulaşma özelliği olan ve bu gruba giren 30’dan fazla mikroorganizma belirlenmiştir.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2715A-C11A-A34F-BC72-FA9B9E1E2184}"/>
              </a:ext>
            </a:extLst>
          </p:cNvPr>
          <p:cNvSpPr txBox="1"/>
          <p:nvPr/>
        </p:nvSpPr>
        <p:spPr>
          <a:xfrm>
            <a:off x="833161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77655-6C35-6347-A9D9-0F13994C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41" y="1504709"/>
            <a:ext cx="3073777" cy="42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5606C2-F6CD-EB46-AB78-200C0941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44969-2507-CF4E-9853-61C41C7C7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41" y="1504709"/>
            <a:ext cx="3073777" cy="427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7334705" y="1749959"/>
            <a:ext cx="3631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Sık görülen cinsel yolla bulaşan hastalıklar;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Gonore (bel soğukluğu),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Sifiliz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(frengi),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Klamidya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Genital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siğil,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Genital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herpes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genital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 uçuk),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Trikomonas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, Hepatit B, Hepatit C ve HIV/AIDS’ </a:t>
            </a:r>
            <a:r>
              <a:rPr lang="tr-TR" sz="2000" dirty="0" err="1">
                <a:solidFill>
                  <a:schemeClr val="accent1">
                    <a:lumMod val="75000"/>
                  </a:schemeClr>
                </a:solidFill>
              </a:rPr>
              <a:t>dir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03A4B-9827-A341-B91D-F622C722CF71}"/>
              </a:ext>
            </a:extLst>
          </p:cNvPr>
          <p:cNvSpPr txBox="1"/>
          <p:nvPr/>
        </p:nvSpPr>
        <p:spPr>
          <a:xfrm>
            <a:off x="833161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01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007619" y="2140046"/>
            <a:ext cx="7772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Bulaşmadan sorumlu olan diğer geçiş yolları ise: </a:t>
            </a:r>
            <a:endParaRPr lang="tr-TR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Anneden bebeğe geçiş; gebelikte (HIV enfeksiyonu ve </a:t>
            </a:r>
            <a:r>
              <a:rPr lang="tr-TR" sz="2000" dirty="0" err="1">
                <a:solidFill>
                  <a:schemeClr val="bg1"/>
                </a:solidFill>
              </a:rPr>
              <a:t>sifiliz</a:t>
            </a:r>
            <a:r>
              <a:rPr lang="tr-TR" sz="2000" dirty="0">
                <a:solidFill>
                  <a:schemeClr val="bg1"/>
                </a:solidFill>
              </a:rPr>
              <a:t>), doğumda (</a:t>
            </a:r>
            <a:r>
              <a:rPr lang="tr-TR" sz="2000" dirty="0" err="1">
                <a:solidFill>
                  <a:schemeClr val="bg1"/>
                </a:solidFill>
              </a:rPr>
              <a:t>gonore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tr-TR" sz="2000" dirty="0" err="1">
                <a:solidFill>
                  <a:schemeClr val="bg1"/>
                </a:solidFill>
              </a:rPr>
              <a:t>klamidya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tr-TR" sz="2000" dirty="0" err="1">
                <a:solidFill>
                  <a:schemeClr val="bg1"/>
                </a:solidFill>
              </a:rPr>
              <a:t>genital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herpes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tr-TR" sz="2000" dirty="0" err="1">
                <a:solidFill>
                  <a:schemeClr val="bg1"/>
                </a:solidFill>
              </a:rPr>
              <a:t>genital</a:t>
            </a:r>
            <a:r>
              <a:rPr lang="tr-TR" sz="2000" dirty="0">
                <a:solidFill>
                  <a:schemeClr val="bg1"/>
                </a:solidFill>
              </a:rPr>
              <a:t> siğil) ve doğumdan sonra (HIV enfeksiyonu),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</a:rPr>
              <a:t>Kan ya da kan ürünleri ile temas ve transfüzyonlar (</a:t>
            </a:r>
            <a:r>
              <a:rPr lang="tr-TR" sz="2000" dirty="0" err="1">
                <a:solidFill>
                  <a:schemeClr val="bg1"/>
                </a:solidFill>
              </a:rPr>
              <a:t>sifiliz</a:t>
            </a:r>
            <a:r>
              <a:rPr lang="tr-TR" sz="2000" dirty="0">
                <a:solidFill>
                  <a:schemeClr val="bg1"/>
                </a:solidFill>
              </a:rPr>
              <a:t>, HIV enfeksiyonu, Hepatit B,C). </a:t>
            </a:r>
          </a:p>
          <a:p>
            <a:endParaRPr lang="tr-TR" sz="2000" dirty="0"/>
          </a:p>
          <a:p>
            <a:r>
              <a:rPr lang="tr-TR" dirty="0">
                <a:solidFill>
                  <a:schemeClr val="bg1"/>
                </a:solidFill>
              </a:rPr>
              <a:t>Not: </a:t>
            </a:r>
            <a:r>
              <a:rPr lang="tr-TR" i="1" u="sng" dirty="0">
                <a:solidFill>
                  <a:schemeClr val="bg1"/>
                </a:solidFill>
              </a:rPr>
              <a:t>Kan ve kan ürünleri ile olan bulaşmaya karşı korunma amacı ile 1987 yılından beri ülkemizde kan ve kan ürünleri söz konusu hastalıklar yönünden test edilmektedir.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4AD2B-A6E8-A44E-98C4-5A7E6FB4A14E}"/>
              </a:ext>
            </a:extLst>
          </p:cNvPr>
          <p:cNvSpPr txBox="1"/>
          <p:nvPr/>
        </p:nvSpPr>
        <p:spPr>
          <a:xfrm>
            <a:off x="496732" y="2802923"/>
            <a:ext cx="230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6501C-1979-4543-946E-127AACF08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748" y="1492369"/>
            <a:ext cx="1339200" cy="4278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7D271-9AE7-574C-B209-E89753FD4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48" y="4656857"/>
            <a:ext cx="1339200" cy="11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5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C97E-C795-BD40-B1CF-AFEBCE5B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E7B7E-F9D3-5F45-80CD-1C39FCB8D29F}"/>
              </a:ext>
            </a:extLst>
          </p:cNvPr>
          <p:cNvSpPr txBox="1"/>
          <p:nvPr/>
        </p:nvSpPr>
        <p:spPr>
          <a:xfrm>
            <a:off x="4007619" y="2714849"/>
            <a:ext cx="7772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chemeClr val="bg1"/>
                </a:solidFill>
              </a:rPr>
              <a:t>Cinsel Yolla Bulaşan Hastalıklar;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solidFill>
                  <a:schemeClr val="bg1"/>
                </a:solidFill>
              </a:rPr>
              <a:t>Yiyecek, içecek paylaşmak,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solidFill>
                  <a:schemeClr val="bg1"/>
                </a:solidFill>
              </a:rPr>
              <a:t>Sarılmak, öksürmek, hapşırmak,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solidFill>
                  <a:schemeClr val="bg1"/>
                </a:solidFill>
              </a:rPr>
              <a:t>Tokalaşmak, el sıkışmak gibi gündelik temas ile bulaşmazlar.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7558E-7E60-1E42-A135-0F4CCB928B6C}"/>
              </a:ext>
            </a:extLst>
          </p:cNvPr>
          <p:cNvSpPr txBox="1"/>
          <p:nvPr/>
        </p:nvSpPr>
        <p:spPr>
          <a:xfrm>
            <a:off x="833161" y="2802923"/>
            <a:ext cx="2561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Cinsel Yolla Bulaşan Hastalıklar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57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879</Words>
  <Application>Microsoft Macintosh PowerPoint</Application>
  <PresentationFormat>Widescreen</PresentationFormat>
  <Paragraphs>101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Zinnur Vapur</cp:lastModifiedBy>
  <cp:revision>76</cp:revision>
  <dcterms:created xsi:type="dcterms:W3CDTF">2020-11-02T08:42:42Z</dcterms:created>
  <dcterms:modified xsi:type="dcterms:W3CDTF">2021-09-07T12:57:18Z</dcterms:modified>
</cp:coreProperties>
</file>